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8" r:id="rId8"/>
    <p:sldId id="277" r:id="rId9"/>
    <p:sldId id="269" r:id="rId10"/>
    <p:sldId id="270" r:id="rId11"/>
    <p:sldId id="272" r:id="rId12"/>
    <p:sldId id="279" r:id="rId13"/>
    <p:sldId id="273" r:id="rId14"/>
    <p:sldId id="280" r:id="rId15"/>
    <p:sldId id="274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0"/>
    <p:restoredTop sz="94849"/>
  </p:normalViewPr>
  <p:slideViewPr>
    <p:cSldViewPr snapToGrid="0">
      <p:cViewPr varScale="1">
        <p:scale>
          <a:sx n="103" d="100"/>
          <a:sy n="103" d="100"/>
        </p:scale>
        <p:origin x="1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8" d="100"/>
          <a:sy n="168" d="100"/>
        </p:scale>
        <p:origin x="6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57D316-E712-C569-7226-D4235571B1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E4931-3E25-D5AD-139E-700245ACE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402B8-48FA-F849-A8CD-42ED4E2AD121}" type="datetimeFigureOut">
              <a:rPr lang="en-ES" smtClean="0"/>
              <a:t>20/6/23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12078-1AA9-E9DD-B821-E7C882ADA9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B0F1E-0CD5-A0E2-4EEB-3A77254405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91191-37AA-7B4C-8A71-EC96C52F65A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33165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03259-8B58-1B4D-A82D-2F3917399155}" type="datetimeFigureOut">
              <a:rPr lang="en-ES" smtClean="0"/>
              <a:t>20/6/23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222CF-9CFB-2D40-9144-299D124B5C1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25866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s://www.cmic.polimi.it/ricerca/elenco-gruppi-di-ricerca/labs-compbiomech/" TargetMode="Externa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0064" y="5735637"/>
            <a:ext cx="11880000" cy="900000"/>
          </a:xfrm>
        </p:spPr>
        <p:txBody>
          <a:bodyPr/>
          <a:lstStyle/>
          <a:p>
            <a:endParaRPr lang="en-ES" dirty="0"/>
          </a:p>
        </p:txBody>
      </p:sp>
      <p:pic>
        <p:nvPicPr>
          <p:cNvPr id="8" name="Picture 7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85602EE-8A7A-805F-F0D5-929EF0C45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2467" y="5735637"/>
            <a:ext cx="3001772" cy="900000"/>
          </a:xfrm>
          <a:prstGeom prst="rect">
            <a:avLst/>
          </a:prstGeom>
        </p:spPr>
      </p:pic>
      <p:pic>
        <p:nvPicPr>
          <p:cNvPr id="10" name="Picture 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A7DE364-C43D-3804-94DB-FFB2F867A0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3788" y="5753222"/>
            <a:ext cx="2060533" cy="900000"/>
          </a:xfrm>
          <a:prstGeom prst="rect">
            <a:avLst/>
          </a:prstGeom>
        </p:spPr>
      </p:pic>
      <p:pic>
        <p:nvPicPr>
          <p:cNvPr id="4" name="Immagine 3" descr="01_Polimi_centrato_COL_positivo.eps">
            <a:extLst>
              <a:ext uri="{FF2B5EF4-FFF2-40B4-BE49-F238E27FC236}">
                <a16:creationId xmlns:a16="http://schemas.microsoft.com/office/drawing/2014/main" id="{86515117-7BF1-02BB-5128-7AD642FEBA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79" y="5753222"/>
            <a:ext cx="1155556" cy="900000"/>
          </a:xfrm>
          <a:prstGeom prst="rect">
            <a:avLst/>
          </a:prstGeom>
        </p:spPr>
      </p:pic>
      <p:grpSp>
        <p:nvGrpSpPr>
          <p:cNvPr id="9" name="Gruppo 4">
            <a:extLst>
              <a:ext uri="{FF2B5EF4-FFF2-40B4-BE49-F238E27FC236}">
                <a16:creationId xmlns:a16="http://schemas.microsoft.com/office/drawing/2014/main" id="{07808520-3D46-63F4-F2AC-04E3AB3AF2D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48035" y="5500408"/>
            <a:ext cx="2195648" cy="1104959"/>
            <a:chOff x="727675" y="5402681"/>
            <a:chExt cx="2562905" cy="1318804"/>
          </a:xfrm>
        </p:grpSpPr>
        <p:sp>
          <p:nvSpPr>
            <p:cNvPr id="11" name="Text Box 67">
              <a:extLst>
                <a:ext uri="{FF2B5EF4-FFF2-40B4-BE49-F238E27FC236}">
                  <a16:creationId xmlns:a16="http://schemas.microsoft.com/office/drawing/2014/main" id="{6E62F800-12FB-ECBA-9CE5-FCF3CF085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675" y="5402681"/>
              <a:ext cx="2562905" cy="369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it-IT" sz="1200" b="1" dirty="0"/>
                <a:t>LABORATORY of BIOLOGICAL STRUCTURE MECHANICS</a:t>
              </a:r>
            </a:p>
          </p:txBody>
        </p:sp>
        <p:sp>
          <p:nvSpPr>
            <p:cNvPr id="12" name="Text Box 69">
              <a:extLst>
                <a:ext uri="{FF2B5EF4-FFF2-40B4-BE49-F238E27FC236}">
                  <a16:creationId xmlns:a16="http://schemas.microsoft.com/office/drawing/2014/main" id="{DA246A1C-68EF-2799-C868-FEDA1447A7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838" y="6536819"/>
              <a:ext cx="2260580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it-IT" sz="1200" dirty="0" err="1"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LaBS</a:t>
              </a:r>
              <a:r>
                <a:rPr lang="it-IT" sz="1200" dirty="0"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- </a:t>
              </a:r>
              <a:r>
                <a:rPr lang="it-IT" sz="1200" dirty="0" err="1"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CompBiomech</a:t>
              </a:r>
              <a:r>
                <a:rPr lang="it-IT" sz="1200" dirty="0"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(polimi.it)</a:t>
              </a:r>
              <a:endParaRPr lang="it-IT" sz="1200" b="1" dirty="0"/>
            </a:p>
          </p:txBody>
        </p:sp>
        <p:pic>
          <p:nvPicPr>
            <p:cNvPr id="13" name="Picture 70">
              <a:extLst>
                <a:ext uri="{FF2B5EF4-FFF2-40B4-BE49-F238E27FC236}">
                  <a16:creationId xmlns:a16="http://schemas.microsoft.com/office/drawing/2014/main" id="{C6B852E8-5DC6-0B7C-1776-8FCF80912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636" y="6066919"/>
              <a:ext cx="1296987" cy="46990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348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63C89-89DD-3846-B4D3-7F14677C7594}" type="datetime1">
              <a:rPr lang="es-ES_tradnl" smtClean="0"/>
              <a:t>20/6/23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3DC1-8BF5-8C40-81E4-0B5E7DF9A00D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0156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77C7A-72BD-D84B-995B-1B9321C5C5C6}" type="datetime1">
              <a:rPr lang="es-ES_tradnl" smtClean="0"/>
              <a:t>20/6/23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3DC1-8BF5-8C40-81E4-0B5E7DF9A00D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2793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2AC-B622-F74D-8B56-1E92B6EF0CBF}" type="datetime1">
              <a:rPr lang="es-ES_tradnl" smtClean="0"/>
              <a:t>20/6/23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3DC1-8BF5-8C40-81E4-0B5E7DF9A00D}" type="slidenum">
              <a:rPr lang="en-ES" smtClean="0"/>
              <a:t>‹#›</a:t>
            </a:fld>
            <a:r>
              <a:rPr lang="en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363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7684-DEC7-E845-A3A8-8F7E3F9AB6B8}" type="datetime1">
              <a:rPr lang="es-ES_tradnl" smtClean="0"/>
              <a:t>20/6/23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3DC1-8BF5-8C40-81E4-0B5E7DF9A00D}" type="slidenum">
              <a:rPr lang="en-ES" smtClean="0"/>
              <a:t>‹#›</a:t>
            </a:fld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75165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51D3-FE40-3140-8DEA-E2B3F69631DF}" type="datetime1">
              <a:rPr lang="es-ES_tradnl" smtClean="0"/>
              <a:t>20/6/23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3DC1-8BF5-8C40-81E4-0B5E7DF9A00D}" type="slidenum">
              <a:rPr lang="en-ES" smtClean="0"/>
              <a:t>‹#›</a:t>
            </a:fld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27898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6999-F627-B64C-AA19-259FE23C4D53}" type="datetime1">
              <a:rPr lang="es-ES_tradnl" smtClean="0"/>
              <a:t>20/6/23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3DC1-8BF5-8C40-81E4-0B5E7DF9A00D}" type="slidenum">
              <a:rPr lang="en-ES" smtClean="0"/>
              <a:t>‹#›</a:t>
            </a:fld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411756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537E-0C19-E840-B371-F3E324EB587F}" type="datetime1">
              <a:rPr lang="es-ES_tradnl" smtClean="0"/>
              <a:t>20/6/23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3DC1-8BF5-8C40-81E4-0B5E7DF9A00D}" type="slidenum">
              <a:rPr lang="en-ES" smtClean="0"/>
              <a:t>‹#›</a:t>
            </a:fld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62739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8F87-1077-C344-BE43-ECDBF7104362}" type="datetime1">
              <a:rPr lang="es-ES_tradnl" smtClean="0"/>
              <a:t>20/6/23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3DC1-8BF5-8C40-81E4-0B5E7DF9A00D}" type="slidenum">
              <a:rPr lang="en-ES" smtClean="0"/>
              <a:t>‹#›</a:t>
            </a:fld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13796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379E-B24F-BB4D-B6CE-0768A84B737A}" type="datetime1">
              <a:rPr lang="es-ES_tradnl" smtClean="0"/>
              <a:t>20/6/23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3DC1-8BF5-8C40-81E4-0B5E7DF9A00D}" type="slidenum">
              <a:rPr lang="en-ES" smtClean="0"/>
              <a:t>‹#›</a:t>
            </a:fld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7010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03A7-2EE6-D342-A014-7C82AD36B3F9}" type="datetime1">
              <a:rPr lang="es-ES_tradnl" smtClean="0"/>
              <a:t>20/6/23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03DC1-8BF5-8C40-81E4-0B5E7DF9A00D}" type="slidenum">
              <a:rPr lang="en-ES" smtClean="0"/>
              <a:t>‹#›</a:t>
            </a:fld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80157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11C55-8BB6-9B4A-9019-4B3B4998A00E}" type="datetime1">
              <a:rPr lang="es-ES_tradnl" smtClean="0"/>
              <a:t>20/6/23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03DC1-8BF5-8C40-81E4-0B5E7DF9A00D}" type="slidenum">
              <a:rPr lang="en-ES" smtClean="0"/>
              <a:t>‹#›</a:t>
            </a:fld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46837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5AF5-CC9D-E498-0816-BF191E3FE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ES" dirty="0">
                <a:latin typeface="Arial" panose="020B0604020202020204" pitchFamily="34" charset="0"/>
                <a:cs typeface="Arial" panose="020B0604020202020204" pitchFamily="34" charset="0"/>
              </a:rPr>
              <a:t>Towards patient-specific modeling of Atherosclerotic Arterial Sections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48BBE-5818-27DE-1D7B-2E2B6957A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4735" y="3564753"/>
            <a:ext cx="9620376" cy="360000"/>
          </a:xfrm>
        </p:spPr>
        <p:txBody>
          <a:bodyPr>
            <a:normAutofit lnSpcReduction="10000"/>
          </a:bodyPr>
          <a:lstStyle/>
          <a:p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Stephan Gahima</a:t>
            </a:r>
            <a:r>
              <a:rPr lang="en-E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endParaRPr lang="en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64CB1-2B17-F44F-936C-B2E006332C6C}"/>
              </a:ext>
            </a:extLst>
          </p:cNvPr>
          <p:cNvSpPr txBox="1"/>
          <p:nvPr/>
        </p:nvSpPr>
        <p:spPr>
          <a:xfrm>
            <a:off x="1673264" y="3979543"/>
            <a:ext cx="977485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Pedro Dìez</a:t>
            </a:r>
            <a:r>
              <a:rPr lang="en-ES" sz="1800" b="1" baseline="30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Marco Stefanati</a:t>
            </a:r>
            <a:r>
              <a:rPr lang="en-ES" sz="1800" b="1" baseline="30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José Féli</a:t>
            </a:r>
            <a:r>
              <a:rPr lang="it-IT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Rodríguez Matas</a:t>
            </a:r>
            <a:r>
              <a:rPr lang="en-ES" sz="1800" b="1" baseline="30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b="1" dirty="0">
                <a:solidFill>
                  <a:srgbClr val="0432FF"/>
                </a:solidFill>
                <a:effectLst/>
                <a:latin typeface="Arial" panose="020B0604020202020204" pitchFamily="34" charset="0"/>
              </a:rPr>
              <a:t>Alberto Garc</a:t>
            </a:r>
            <a:r>
              <a:rPr lang="en-GB" sz="1800" b="1" dirty="0">
                <a:solidFill>
                  <a:srgbClr val="0432FF"/>
                </a:solidFill>
                <a:latin typeface="Arial" panose="020B0604020202020204" pitchFamily="34" charset="0"/>
              </a:rPr>
              <a:t>í</a:t>
            </a:r>
            <a:r>
              <a:rPr lang="en-GB" sz="1800" b="1" dirty="0">
                <a:solidFill>
                  <a:srgbClr val="0432FF"/>
                </a:solidFill>
                <a:effectLst/>
                <a:latin typeface="Arial" panose="020B0604020202020204" pitchFamily="34" charset="0"/>
              </a:rPr>
              <a:t>a-Gonz</a:t>
            </a:r>
            <a:r>
              <a:rPr lang="en-GB" sz="1800" b="1" dirty="0">
                <a:solidFill>
                  <a:srgbClr val="0432FF"/>
                </a:solidFill>
                <a:latin typeface="Arial" panose="020B0604020202020204" pitchFamily="34" charset="0"/>
              </a:rPr>
              <a:t>á</a:t>
            </a:r>
            <a:r>
              <a:rPr lang="en-GB" sz="1800" b="1" dirty="0">
                <a:solidFill>
                  <a:srgbClr val="0432FF"/>
                </a:solidFill>
                <a:effectLst/>
                <a:latin typeface="Arial" panose="020B0604020202020204" pitchFamily="34" charset="0"/>
              </a:rPr>
              <a:t>lez</a:t>
            </a:r>
            <a:r>
              <a:rPr lang="en-GB" sz="1800" b="1" baseline="30000" dirty="0">
                <a:solidFill>
                  <a:srgbClr val="0432FF"/>
                </a:solidFill>
                <a:effectLst/>
                <a:latin typeface="Arial" panose="020B0604020202020204" pitchFamily="34" charset="0"/>
              </a:rPr>
              <a:t>1,2</a:t>
            </a:r>
          </a:p>
          <a:p>
            <a:endParaRPr lang="en-GB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100" baseline="30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Laboratori</a:t>
            </a: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lcul</a:t>
            </a: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ric</a:t>
            </a:r>
            <a:b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E.T.S. de 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Ingenier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Caminos, 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Universitat</a:t>
            </a: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Polit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cnica</a:t>
            </a: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Catalunya</a:t>
            </a:r>
            <a:b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Campus Norte UPC, 08034 Barcelona, Spain</a:t>
            </a:r>
            <a:b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baseline="30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International 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Numerical Methods in Engineering (CIMNE)</a:t>
            </a:r>
            <a:b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100" baseline="300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Laboratory of Biological Structure Mechanics (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LaBS</a:t>
            </a: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Department of Chemistry, Materials and</a:t>
            </a:r>
            <a:b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Chemical Engineering “Giulio Natta”, </a:t>
            </a:r>
            <a:r>
              <a:rPr lang="en-GB" sz="1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Politecnico</a:t>
            </a:r>
            <a:r>
              <a:rPr lang="en-GB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 Milano, Milan, Italy</a:t>
            </a:r>
            <a:endParaRPr lang="en-GB" sz="11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EB6EF-1554-8261-6A65-68ED1E3C8037}"/>
              </a:ext>
            </a:extLst>
          </p:cNvPr>
          <p:cNvSpPr txBox="1"/>
          <p:nvPr/>
        </p:nvSpPr>
        <p:spPr>
          <a:xfrm>
            <a:off x="743881" y="4610484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432FF"/>
                </a:solidFill>
              </a:rPr>
              <a:t>Zhongzhao</a:t>
            </a:r>
            <a:r>
              <a:rPr lang="en-GB" b="1" dirty="0">
                <a:solidFill>
                  <a:srgbClr val="0432FF"/>
                </a:solidFill>
              </a:rPr>
              <a:t> Teng </a:t>
            </a:r>
          </a:p>
          <a:p>
            <a:r>
              <a:rPr lang="en-GB" sz="1400" dirty="0"/>
              <a:t>from the University of Cambridge</a:t>
            </a:r>
            <a:endParaRPr lang="en-ES" sz="1400" dirty="0"/>
          </a:p>
        </p:txBody>
      </p:sp>
    </p:spTree>
    <p:extLst>
      <p:ext uri="{BB962C8B-B14F-4D97-AF65-F5344CB8AC3E}">
        <p14:creationId xmlns:p14="http://schemas.microsoft.com/office/powerpoint/2010/main" val="426379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6290D-5169-2C99-094F-1D3BEEAA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6" name="Content Placeholder 2 2">
            <a:extLst>
              <a:ext uri="{FF2B5EF4-FFF2-40B4-BE49-F238E27FC236}">
                <a16:creationId xmlns:a16="http://schemas.microsoft.com/office/drawing/2014/main" id="{55C8C080-29E2-F134-CC07-D2E085ED3622}"/>
              </a:ext>
            </a:extLst>
          </p:cNvPr>
          <p:cNvSpPr txBox="1">
            <a:spLocks/>
          </p:cNvSpPr>
          <p:nvPr/>
        </p:nvSpPr>
        <p:spPr>
          <a:xfrm>
            <a:off x="915600" y="4328410"/>
            <a:ext cx="10515600" cy="73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" sz="2000" dirty="0"/>
          </a:p>
        </p:txBody>
      </p:sp>
      <p:pic>
        <p:nvPicPr>
          <p:cNvPr id="18" name="Picture 17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A9E831E-0157-2E6F-EA62-F87E6211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426" y="6101166"/>
            <a:ext cx="3960000" cy="7356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9501A-5F7D-4B73-F347-C44C8BD55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01C628-9DDB-65A0-8865-439B539481F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ES" dirty="0"/>
              <a:t>Hierarchical Level Sets – </a:t>
            </a:r>
            <a:r>
              <a:rPr lang="en-ES" sz="3600" dirty="0"/>
              <a:t>to deal with multiple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000800-EABD-7F1B-0C93-ADFC6BB35BCA}"/>
                  </a:ext>
                </a:extLst>
              </p:cNvPr>
              <p:cNvSpPr txBox="1"/>
              <p:nvPr/>
            </p:nvSpPr>
            <p:spPr>
              <a:xfrm>
                <a:off x="990600" y="2082478"/>
                <a:ext cx="10515600" cy="2200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GB" sz="2000" dirty="0"/>
                  <a:t>The level set functions are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s-ES" sz="20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GB" sz="2000" dirty="0"/>
                  <a:t>Given</a:t>
                </a:r>
                <a:r>
                  <a:rPr lang="en-E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2000" dirty="0"/>
                  <a:t>, the </a:t>
                </a:r>
                <a:r>
                  <a:rPr lang="en-GB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level sets are discretized </a:t>
                </a:r>
                <a:r>
                  <a:rPr lang="en-GB" sz="2000" dirty="0"/>
                  <a:t>as:</a:t>
                </a:r>
                <a:endParaRPr lang="en-E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Sup>
                                <m:sSubSup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l-G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b/>
                                <m:sup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ES" sz="2000" dirty="0"/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GB" sz="2000" dirty="0"/>
                  <a:t>Evaluation of local quantities by combining the level sets.</a:t>
                </a:r>
                <a:endParaRPr lang="en-ES" sz="2000" dirty="0"/>
              </a:p>
              <a:p>
                <a:pPr marL="342900" indent="-342900">
                  <a:buFont typeface="Wingdings" pitchFamily="2" charset="2"/>
                  <a:buChar char="§"/>
                </a:pPr>
                <a:endParaRPr lang="en-E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000800-EABD-7F1B-0C93-ADFC6BB3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82478"/>
                <a:ext cx="10515600" cy="2200667"/>
              </a:xfrm>
              <a:prstGeom prst="rect">
                <a:avLst/>
              </a:prstGeom>
              <a:blipFill>
                <a:blip r:embed="rId3"/>
                <a:stretch>
                  <a:fillRect l="-603" t="-14943" b="-38506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picture containing circle, screenshot, colorfulness, graphics&#10;&#10;Description automatically generated">
            <a:extLst>
              <a:ext uri="{FF2B5EF4-FFF2-40B4-BE49-F238E27FC236}">
                <a16:creationId xmlns:a16="http://schemas.microsoft.com/office/drawing/2014/main" id="{F1A8599D-185D-0D70-E2BA-5A06D820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6" y="4354536"/>
            <a:ext cx="3900000" cy="1800000"/>
          </a:xfrm>
          <a:prstGeom prst="rect">
            <a:avLst/>
          </a:prstGeom>
        </p:spPr>
      </p:pic>
      <p:pic>
        <p:nvPicPr>
          <p:cNvPr id="17" name="Picture 16" descr="A picture containing colorfulness, screenshot, graphics, circle&#10;&#10;Description automatically generated">
            <a:extLst>
              <a:ext uri="{FF2B5EF4-FFF2-40B4-BE49-F238E27FC236}">
                <a16:creationId xmlns:a16="http://schemas.microsoft.com/office/drawing/2014/main" id="{9B6B25A7-B06B-B283-1D50-68EB25D2C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00" y="4337048"/>
            <a:ext cx="3900000" cy="1800000"/>
          </a:xfrm>
          <a:prstGeom prst="rect">
            <a:avLst/>
          </a:prstGeom>
        </p:spPr>
      </p:pic>
      <p:pic>
        <p:nvPicPr>
          <p:cNvPr id="20" name="Picture 19" descr="A picture containing screenshot, colorfulness, graphics&#10;&#10;Description automatically generated">
            <a:extLst>
              <a:ext uri="{FF2B5EF4-FFF2-40B4-BE49-F238E27FC236}">
                <a16:creationId xmlns:a16="http://schemas.microsoft.com/office/drawing/2014/main" id="{2927315B-4D76-8516-EA72-88CB4FD9C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4349645"/>
            <a:ext cx="39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5D51C7-5A0C-B8BC-BB2E-0C3D84C353AE}"/>
                  </a:ext>
                </a:extLst>
              </p:cNvPr>
              <p:cNvSpPr txBox="1"/>
              <p:nvPr/>
            </p:nvSpPr>
            <p:spPr>
              <a:xfrm>
                <a:off x="2978330" y="4238020"/>
                <a:ext cx="545469" cy="3929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5D51C7-5A0C-B8BC-BB2E-0C3D84C35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30" y="4238020"/>
                <a:ext cx="545469" cy="392993"/>
              </a:xfrm>
              <a:prstGeom prst="rect">
                <a:avLst/>
              </a:prstGeom>
              <a:blipFill>
                <a:blip r:embed="rId7"/>
                <a:stretch>
                  <a:fillRect l="-2273" r="-4545" b="-937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6A668F-9231-92E4-564F-3D1E665FDFE5}"/>
                  </a:ext>
                </a:extLst>
              </p:cNvPr>
              <p:cNvSpPr txBox="1"/>
              <p:nvPr/>
            </p:nvSpPr>
            <p:spPr>
              <a:xfrm>
                <a:off x="4815600" y="4252383"/>
                <a:ext cx="545469" cy="3929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6A668F-9231-92E4-564F-3D1E665FD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00" y="4252383"/>
                <a:ext cx="545469" cy="392993"/>
              </a:xfrm>
              <a:prstGeom prst="rect">
                <a:avLst/>
              </a:prstGeom>
              <a:blipFill>
                <a:blip r:embed="rId8"/>
                <a:stretch>
                  <a:fillRect l="-2326" r="-6977" b="-9677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CFC06D-EEBB-89E2-3C76-CA24D62F0DF6}"/>
                  </a:ext>
                </a:extLst>
              </p:cNvPr>
              <p:cNvSpPr txBox="1"/>
              <p:nvPr/>
            </p:nvSpPr>
            <p:spPr>
              <a:xfrm>
                <a:off x="6969530" y="4238019"/>
                <a:ext cx="545469" cy="3929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CFC06D-EEBB-89E2-3C76-CA24D62F0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30" y="4238019"/>
                <a:ext cx="545469" cy="392993"/>
              </a:xfrm>
              <a:prstGeom prst="rect">
                <a:avLst/>
              </a:prstGeom>
              <a:blipFill>
                <a:blip r:embed="rId9"/>
                <a:stretch>
                  <a:fillRect l="-2273" r="-4545" b="-937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1F7C77-09AD-2D90-C650-1B169E7CDE98}"/>
                  </a:ext>
                </a:extLst>
              </p:cNvPr>
              <p:cNvSpPr txBox="1"/>
              <p:nvPr/>
            </p:nvSpPr>
            <p:spPr>
              <a:xfrm>
                <a:off x="8824337" y="4252383"/>
                <a:ext cx="545469" cy="3929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1F7C77-09AD-2D90-C650-1B169E7CD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337" y="4252383"/>
                <a:ext cx="545469" cy="392993"/>
              </a:xfrm>
              <a:prstGeom prst="rect">
                <a:avLst/>
              </a:prstGeom>
              <a:blipFill>
                <a:blip r:embed="rId10"/>
                <a:stretch>
                  <a:fillRect l="-4651" r="-4651" b="-9677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1DC503-BFD6-FC68-4C9D-7FADBABAF1AC}"/>
                  </a:ext>
                </a:extLst>
              </p:cNvPr>
              <p:cNvSpPr txBox="1"/>
              <p:nvPr/>
            </p:nvSpPr>
            <p:spPr>
              <a:xfrm>
                <a:off x="10885731" y="4238018"/>
                <a:ext cx="545469" cy="3929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</m:sup>
                      </m:sSup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1DC503-BFD6-FC68-4C9D-7FADBABAF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31" y="4238018"/>
                <a:ext cx="545469" cy="392993"/>
              </a:xfrm>
              <a:prstGeom prst="rect">
                <a:avLst/>
              </a:prstGeom>
              <a:blipFill>
                <a:blip r:embed="rId11"/>
                <a:stretch>
                  <a:fillRect l="-2273" r="-4545" b="-937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71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4D154-5FEC-60C0-E7B4-68EBCCA0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85699-F04C-9A57-4908-BC1FFE358E63}"/>
              </a:ext>
            </a:extLst>
          </p:cNvPr>
          <p:cNvSpPr txBox="1"/>
          <p:nvPr/>
        </p:nvSpPr>
        <p:spPr>
          <a:xfrm>
            <a:off x="1285104" y="2568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2E2F4-955F-FAFE-FCB5-A2661243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57919D-7775-9A2C-CA2E-2A9487F051B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ES" dirty="0"/>
              <a:t>Classical FE </a:t>
            </a:r>
            <a:endParaRPr lang="en-E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DEEF66-B982-2802-BBB8-9F91C4C88069}"/>
                  </a:ext>
                </a:extLst>
              </p:cNvPr>
              <p:cNvSpPr txBox="1"/>
              <p:nvPr/>
            </p:nvSpPr>
            <p:spPr>
              <a:xfrm>
                <a:off x="990600" y="2437885"/>
                <a:ext cx="10515600" cy="998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E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d>
                            <m:dPr>
                              <m:ctrlPr>
                                <a:rPr lang="es-E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  <m:d>
                            <m:dPr>
                              <m:ctrlPr>
                                <a:rPr lang="es-E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nary>
                            <m:nary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s-E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s-E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s-E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acc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E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DEEF66-B982-2802-BBB8-9F91C4C8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437885"/>
                <a:ext cx="10515600" cy="998928"/>
              </a:xfrm>
              <a:prstGeom prst="rect">
                <a:avLst/>
              </a:prstGeom>
              <a:blipFill>
                <a:blip r:embed="rId2"/>
                <a:stretch>
                  <a:fillRect t="-146835" b="-215190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C94EB6-0C97-7159-705E-B67521646E70}"/>
                  </a:ext>
                </a:extLst>
              </p:cNvPr>
              <p:cNvSpPr txBox="1"/>
              <p:nvPr/>
            </p:nvSpPr>
            <p:spPr>
              <a:xfrm>
                <a:off x="990600" y="3613150"/>
                <a:ext cx="10515600" cy="1437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ES" sz="2000" dirty="0" err="1">
                    <a:ea typeface="Cambria Math" panose="02040503050406030204" pitchFamily="18" charset="0"/>
                  </a:rPr>
                  <a:t>Displacem</a:t>
                </a:r>
                <a:r>
                  <a:rPr lang="es-ES" sz="2000" dirty="0">
                    <a:ea typeface="Cambria Math" panose="02040503050406030204" pitchFamily="18" charset="0"/>
                  </a:rPr>
                  <a:t>ents are distrectized as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E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C94EB6-0C97-7159-705E-B67521646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613150"/>
                <a:ext cx="10515600" cy="1437253"/>
              </a:xfrm>
              <a:prstGeom prst="rect">
                <a:avLst/>
              </a:prstGeom>
              <a:blipFill>
                <a:blip r:embed="rId3"/>
                <a:stretch>
                  <a:fillRect l="-603" t="-59649" b="-124561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3D403F-4304-B2C8-1C61-4E9ACEEC4082}"/>
                  </a:ext>
                </a:extLst>
              </p:cNvPr>
              <p:cNvSpPr txBox="1"/>
              <p:nvPr/>
            </p:nvSpPr>
            <p:spPr>
              <a:xfrm>
                <a:off x="838200" y="5405829"/>
                <a:ext cx="10515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s-E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4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E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3D403F-4304-B2C8-1C61-4E9ACEEC4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05829"/>
                <a:ext cx="105156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55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colorfulness, line, graphics, design&#10;&#10;Description automatically generated">
            <a:extLst>
              <a:ext uri="{FF2B5EF4-FFF2-40B4-BE49-F238E27FC236}">
                <a16:creationId xmlns:a16="http://schemas.microsoft.com/office/drawing/2014/main" id="{540778D7-9053-B2C7-24F4-5A47D3B11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889" y="4555087"/>
            <a:ext cx="5160917" cy="2160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4D154-5FEC-60C0-E7B4-68EBCCA0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85699-F04C-9A57-4908-BC1FFE358E63}"/>
              </a:ext>
            </a:extLst>
          </p:cNvPr>
          <p:cNvSpPr txBox="1"/>
          <p:nvPr/>
        </p:nvSpPr>
        <p:spPr>
          <a:xfrm>
            <a:off x="1285104" y="2568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2E2F4-955F-FAFE-FCB5-A2661243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11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57919D-7775-9A2C-CA2E-2A9487F051B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ES" dirty="0"/>
              <a:t>From Classical to Unfitted FE </a:t>
            </a:r>
            <a:endParaRPr lang="en-E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FD34B3-5C0C-16C0-AA4F-AC357C0324A6}"/>
                  </a:ext>
                </a:extLst>
              </p:cNvPr>
              <p:cNvSpPr txBox="1"/>
              <p:nvPr/>
            </p:nvSpPr>
            <p:spPr>
              <a:xfrm>
                <a:off x="990600" y="2080352"/>
                <a:ext cx="10515600" cy="2237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Level sets for </a:t>
                </a:r>
                <a:r>
                  <a:rPr lang="en-GB" sz="24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identifying and classifying </a:t>
                </a:r>
                <a:r>
                  <a:rPr lang="en-GB" sz="2400" dirty="0"/>
                  <a:t>the (</a:t>
                </a:r>
                <a:r>
                  <a:rPr lang="en-GB" sz="2400" i="1" dirty="0"/>
                  <a:t>active</a:t>
                </a:r>
                <a:r>
                  <a:rPr lang="en-GB" sz="2400" dirty="0"/>
                  <a:t>) elements and nodes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And enable the </a:t>
                </a:r>
                <a:r>
                  <a:rPr lang="en-GB" sz="24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evaluation of </a:t>
                </a:r>
                <a:r>
                  <a:rPr lang="en-ES" sz="24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the integrals</a:t>
                </a:r>
                <a:r>
                  <a:rPr lang="en-E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FD34B3-5C0C-16C0-AA4F-AC357C032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80352"/>
                <a:ext cx="10515600" cy="2237472"/>
              </a:xfrm>
              <a:prstGeom prst="rect">
                <a:avLst/>
              </a:prstGeom>
              <a:blipFill>
                <a:blip r:embed="rId3"/>
                <a:stretch>
                  <a:fillRect l="-844" t="-20339" b="-62147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picture containing circle, screenshot, diagram, design&#10;&#10;Description automatically generated">
            <a:extLst>
              <a:ext uri="{FF2B5EF4-FFF2-40B4-BE49-F238E27FC236}">
                <a16:creationId xmlns:a16="http://schemas.microsoft.com/office/drawing/2014/main" id="{37EAE762-837A-3B75-D76D-72602F6EB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696" y="3133088"/>
            <a:ext cx="2867504" cy="28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9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92009-5BE5-3098-A5AC-D16B6CF7D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FEA56-ED30-0784-6E10-7B4D9A47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12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F9A179-37FD-B1ED-7431-8D95BA15C03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ES" dirty="0"/>
              <a:t>Numerical Results </a:t>
            </a:r>
            <a:r>
              <a:rPr lang="en-ES" sz="3600" dirty="0"/>
              <a:t>– Unfitted VS Classical FE</a:t>
            </a:r>
          </a:p>
        </p:txBody>
      </p:sp>
      <p:pic>
        <p:nvPicPr>
          <p:cNvPr id="21" name="Picture 20" descr="A picture containing text, screenshot, colorfulness, circle&#10;&#10;Description automatically generated">
            <a:extLst>
              <a:ext uri="{FF2B5EF4-FFF2-40B4-BE49-F238E27FC236}">
                <a16:creationId xmlns:a16="http://schemas.microsoft.com/office/drawing/2014/main" id="{ED0F8DDA-1802-9453-DB55-72D2367B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21" y="2380475"/>
            <a:ext cx="7242757" cy="3960000"/>
          </a:xfrm>
          <a:prstGeom prst="rect">
            <a:avLst/>
          </a:prstGeom>
        </p:spPr>
      </p:pic>
      <p:pic>
        <p:nvPicPr>
          <p:cNvPr id="23" name="Picture 22" descr="A picture containing circle, colorfulness, electric blue, screenshot&#10;&#10;Description automatically generated">
            <a:extLst>
              <a:ext uri="{FF2B5EF4-FFF2-40B4-BE49-F238E27FC236}">
                <a16:creationId xmlns:a16="http://schemas.microsoft.com/office/drawing/2014/main" id="{03E9EC6A-EC46-35CA-8F19-6707E4EE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162" y="2519765"/>
            <a:ext cx="3626827" cy="39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FBD0BE-3419-D84B-DBF7-18989AE7103C}"/>
              </a:ext>
            </a:extLst>
          </p:cNvPr>
          <p:cNvSpPr txBox="1"/>
          <p:nvPr/>
        </p:nvSpPr>
        <p:spPr>
          <a:xfrm>
            <a:off x="990600" y="2335099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Unfitted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87C9CD-8908-59AC-E1A7-D0E43855DFD5}"/>
              </a:ext>
            </a:extLst>
          </p:cNvPr>
          <p:cNvSpPr txBox="1"/>
          <p:nvPr/>
        </p:nvSpPr>
        <p:spPr>
          <a:xfrm>
            <a:off x="5246914" y="2364600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Classical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1C94E7-6078-464F-59CA-CA72919936E8}"/>
              </a:ext>
            </a:extLst>
          </p:cNvPr>
          <p:cNvSpPr txBox="1"/>
          <p:nvPr/>
        </p:nvSpPr>
        <p:spPr>
          <a:xfrm>
            <a:off x="8948057" y="2335099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Relative error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4869D-4A60-E786-241B-5C53F3E3D252}"/>
              </a:ext>
            </a:extLst>
          </p:cNvPr>
          <p:cNvSpPr txBox="1"/>
          <p:nvPr/>
        </p:nvSpPr>
        <p:spPr>
          <a:xfrm rot="16200000">
            <a:off x="2363318" y="4191198"/>
            <a:ext cx="2343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ES" sz="1600" dirty="0">
                <a:latin typeface="Calibri" panose="020F0502020204030204" pitchFamily="34" charset="0"/>
                <a:cs typeface="Calibri" panose="020F0502020204030204" pitchFamily="34" charset="0"/>
              </a:rPr>
              <a:t>isplacements magnitude</a:t>
            </a:r>
          </a:p>
        </p:txBody>
      </p:sp>
    </p:spTree>
    <p:extLst>
      <p:ext uri="{BB962C8B-B14F-4D97-AF65-F5344CB8AC3E}">
        <p14:creationId xmlns:p14="http://schemas.microsoft.com/office/powerpoint/2010/main" val="205611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092C31C-DC53-38AB-E824-FC88FDEE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75" y="1649589"/>
            <a:ext cx="3575059" cy="30317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609C-E5B0-7CFC-6A4A-01938A1B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11617"/>
            <a:ext cx="10080000" cy="450000"/>
          </a:xfrm>
        </p:spPr>
        <p:txBody>
          <a:bodyPr>
            <a:noAutofit/>
          </a:bodyPr>
          <a:lstStyle/>
          <a:p>
            <a:r>
              <a:rPr lang="en-ES" sz="2000" dirty="0"/>
              <a:t>Relative error for </a:t>
            </a:r>
            <a:r>
              <a:rPr lang="en-ES" sz="20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Total Deformation Energy</a:t>
            </a:r>
            <a:r>
              <a:rPr lang="en-ES" sz="2000" b="1" dirty="0">
                <a:solidFill>
                  <a:srgbClr val="FFC000"/>
                </a:solidFill>
              </a:rPr>
              <a:t> </a:t>
            </a:r>
            <a:r>
              <a:rPr lang="en-ES" sz="2000" dirty="0"/>
              <a:t>(TDE) can be </a:t>
            </a:r>
            <a:r>
              <a:rPr lang="en-ES" sz="2000" b="1" dirty="0"/>
              <a:t>&lt; 0.05 %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92009-5BE5-3098-A5AC-D16B6CF7D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FEA56-ED30-0784-6E10-7B4D9A47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13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F9A179-37FD-B1ED-7431-8D95BA15C030}"/>
              </a:ext>
            </a:extLst>
          </p:cNvPr>
          <p:cNvSpPr txBox="1">
            <a:spLocks/>
          </p:cNvSpPr>
          <p:nvPr/>
        </p:nvSpPr>
        <p:spPr>
          <a:xfrm>
            <a:off x="905691" y="1365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ES" dirty="0"/>
              <a:t>Numerical Results </a:t>
            </a:r>
            <a:r>
              <a:rPr lang="en-ES" sz="3600" dirty="0"/>
              <a:t>– Convergence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0E694-07CB-597D-EECB-50FF41291018}"/>
              </a:ext>
            </a:extLst>
          </p:cNvPr>
          <p:cNvSpPr txBox="1"/>
          <p:nvPr/>
        </p:nvSpPr>
        <p:spPr>
          <a:xfrm>
            <a:off x="795242" y="5561617"/>
            <a:ext cx="10080000" cy="45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/>
              <a:t>Average relative error for </a:t>
            </a:r>
            <a:r>
              <a:rPr lang="en-ES" sz="20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dispacements</a:t>
            </a:r>
            <a:r>
              <a:rPr lang="en-ES" sz="2000" dirty="0"/>
              <a:t> can be </a:t>
            </a:r>
            <a:r>
              <a:rPr lang="en-ES" sz="2000" b="1" dirty="0"/>
              <a:t>&lt; 0.5 %</a:t>
            </a:r>
          </a:p>
          <a:p>
            <a:endParaRPr lang="en-ES" dirty="0"/>
          </a:p>
        </p:txBody>
      </p:sp>
      <p:pic>
        <p:nvPicPr>
          <p:cNvPr id="7" name="Picture 6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36389D9A-BFB4-19A6-B004-80830D596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" y="1669353"/>
            <a:ext cx="3575059" cy="2992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5E1E71-B182-4BE2-677C-CC82A5951DF2}"/>
                  </a:ext>
                </a:extLst>
              </p:cNvPr>
              <p:cNvSpPr txBox="1"/>
              <p:nvPr/>
            </p:nvSpPr>
            <p:spPr>
              <a:xfrm>
                <a:off x="1543313" y="4441414"/>
                <a:ext cx="60600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5E1E71-B182-4BE2-677C-CC82A5951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13" y="4441414"/>
                <a:ext cx="6060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EEB547-F989-4430-8E40-F3948A496C9E}"/>
                  </a:ext>
                </a:extLst>
              </p:cNvPr>
              <p:cNvSpPr txBox="1"/>
              <p:nvPr/>
            </p:nvSpPr>
            <p:spPr>
              <a:xfrm>
                <a:off x="5229242" y="4428351"/>
                <a:ext cx="60600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EEB547-F989-4430-8E40-F3948A496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242" y="4428351"/>
                <a:ext cx="6060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520BDFE4-1C61-F354-6B05-E2F4D06C3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875" y="1738852"/>
            <a:ext cx="3872367" cy="309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764099-EFEC-62D2-8371-72D85E1FB1B1}"/>
                  </a:ext>
                </a:extLst>
              </p:cNvPr>
              <p:cNvSpPr txBox="1"/>
              <p:nvPr/>
            </p:nvSpPr>
            <p:spPr>
              <a:xfrm>
                <a:off x="8446741" y="4428330"/>
                <a:ext cx="181492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  <a:p>
                <a:r>
                  <a:rPr lang="en-GB" sz="1600" dirty="0"/>
                  <a:t>b</a:t>
                </a:r>
                <a:r>
                  <a:rPr lang="en-ES" sz="1600" dirty="0"/>
                  <a:t>ackground mesh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764099-EFEC-62D2-8371-72D85E1FB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741" y="4428330"/>
                <a:ext cx="1814920" cy="584775"/>
              </a:xfrm>
              <a:prstGeom prst="rect">
                <a:avLst/>
              </a:prstGeom>
              <a:blipFill>
                <a:blip r:embed="rId7"/>
                <a:stretch>
                  <a:fillRect l="-2098" r="-1399" b="-12766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circle, screenshot, colorfulness, graphics&#10;&#10;Description automatically generated">
            <a:extLst>
              <a:ext uri="{FF2B5EF4-FFF2-40B4-BE49-F238E27FC236}">
                <a16:creationId xmlns:a16="http://schemas.microsoft.com/office/drawing/2014/main" id="{1B6BD626-2A46-F12B-8D2A-F61C32A217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9030" y="1681503"/>
            <a:ext cx="3978792" cy="32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7" grpId="0" animBg="1"/>
      <p:bldP spid="12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2966AF-A815-A632-F652-1523B6AA9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72345-0032-0C04-E3E7-EE4269F32BC6}"/>
              </a:ext>
            </a:extLst>
          </p:cNvPr>
          <p:cNvSpPr txBox="1"/>
          <p:nvPr/>
        </p:nvSpPr>
        <p:spPr>
          <a:xfrm>
            <a:off x="838200" y="1690688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1BAB0-4626-8CD4-E264-18F6D000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14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E3F22E-B7F2-AE13-18F0-DC0A04C5137C}"/>
              </a:ext>
            </a:extLst>
          </p:cNvPr>
          <p:cNvCxnSpPr>
            <a:cxnSpLocks/>
          </p:cNvCxnSpPr>
          <p:nvPr/>
        </p:nvCxnSpPr>
        <p:spPr>
          <a:xfrm>
            <a:off x="3600000" y="180000"/>
            <a:ext cx="0" cy="65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645300-0B10-143C-B0B0-77F17FB167BE}"/>
              </a:ext>
            </a:extLst>
          </p:cNvPr>
          <p:cNvSpPr txBox="1"/>
          <p:nvPr/>
        </p:nvSpPr>
        <p:spPr>
          <a:xfrm>
            <a:off x="4782360" y="1300810"/>
            <a:ext cx="648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GB" sz="2400" dirty="0"/>
              <a:t>Novel </a:t>
            </a:r>
            <a:r>
              <a:rPr lang="en-GB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modelling approach accounting for the surroundings</a:t>
            </a:r>
            <a:r>
              <a:rPr lang="en-GB" sz="2400" dirty="0"/>
              <a:t>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2400" dirty="0">
                <a:solidFill>
                  <a:sysClr val="windowText" lastClr="000000"/>
                </a:solidFill>
              </a:rPr>
              <a:t>Incorporate hierarchical level sets within an </a:t>
            </a:r>
            <a:r>
              <a:rPr lang="en-GB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unfitted framework for patient-specific</a:t>
            </a:r>
            <a:r>
              <a:rPr lang="en-GB" sz="2400" dirty="0"/>
              <a:t> computations.</a:t>
            </a:r>
            <a:endParaRPr lang="en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C19583-84AE-973D-1041-CC12BA4BD8E5}"/>
                  </a:ext>
                </a:extLst>
              </p:cNvPr>
              <p:cNvSpPr txBox="1"/>
              <p:nvPr/>
            </p:nvSpPr>
            <p:spPr>
              <a:xfrm>
                <a:off x="5065461" y="4300517"/>
                <a:ext cx="591379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ES" sz="2000" b="1" dirty="0">
                    <a:solidFill>
                      <a:srgbClr val="92D050"/>
                    </a:solidFill>
                  </a:rPr>
                  <a:t>Flexibility</a:t>
                </a:r>
                <a:r>
                  <a:rPr lang="en-ES" sz="2000" dirty="0"/>
                  <a:t> to change </a:t>
                </a:r>
                <a14:m>
                  <m:oMath xmlns:m="http://schemas.openxmlformats.org/officeDocument/2006/math">
                    <m:r>
                      <a:rPr lang="en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ES" sz="2000" dirty="0"/>
                  <a:t> as desired.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ES" sz="2000" b="1" dirty="0">
                    <a:solidFill>
                      <a:srgbClr val="92D050"/>
                    </a:solidFill>
                  </a:rPr>
                  <a:t>No</a:t>
                </a:r>
                <a:r>
                  <a:rPr lang="en-ES" sz="2000" dirty="0"/>
                  <a:t> need for </a:t>
                </a:r>
                <a:r>
                  <a:rPr lang="en-ES" sz="2000" b="1" dirty="0">
                    <a:solidFill>
                      <a:srgbClr val="92D050"/>
                    </a:solidFill>
                  </a:rPr>
                  <a:t>remeshing</a:t>
                </a:r>
                <a:r>
                  <a:rPr lang="en-ES" sz="2000" dirty="0"/>
                  <a:t>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ES" sz="2000" dirty="0"/>
                  <a:t>FE </a:t>
                </a:r>
                <a:r>
                  <a:rPr lang="en-ES" sz="2000" b="1" dirty="0">
                    <a:solidFill>
                      <a:srgbClr val="92D050"/>
                    </a:solidFill>
                  </a:rPr>
                  <a:t>solution from segmented</a:t>
                </a:r>
                <a:r>
                  <a:rPr lang="en-ES" sz="2000" dirty="0">
                    <a:solidFill>
                      <a:srgbClr val="92D050"/>
                    </a:solidFill>
                  </a:rPr>
                  <a:t> </a:t>
                </a:r>
                <a:r>
                  <a:rPr lang="en-ES" sz="2000" dirty="0"/>
                  <a:t>medical </a:t>
                </a:r>
                <a:r>
                  <a:rPr lang="en-ES" sz="2000" b="1" dirty="0">
                    <a:solidFill>
                      <a:srgbClr val="92D050"/>
                    </a:solidFill>
                  </a:rPr>
                  <a:t>images</a:t>
                </a:r>
                <a:r>
                  <a:rPr lang="en-ES" sz="2000" dirty="0"/>
                  <a:t>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ES" sz="2000" dirty="0"/>
                  <a:t>Paves the way for </a:t>
                </a:r>
                <a:r>
                  <a:rPr lang="en-ES" sz="2000" b="1" dirty="0">
                    <a:solidFill>
                      <a:srgbClr val="92D050"/>
                    </a:solidFill>
                  </a:rPr>
                  <a:t>ROM</a:t>
                </a:r>
                <a:r>
                  <a:rPr lang="en-ES" sz="2000" dirty="0"/>
                  <a:t>.</a:t>
                </a:r>
                <a:endParaRPr lang="en-ES" sz="20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C19583-84AE-973D-1041-CC12BA4BD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461" y="4300517"/>
                <a:ext cx="5913798" cy="1323439"/>
              </a:xfrm>
              <a:prstGeom prst="rect">
                <a:avLst/>
              </a:prstGeom>
              <a:blipFill>
                <a:blip r:embed="rId2"/>
                <a:stretch>
                  <a:fillRect l="-642" t="-1887" b="-6604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427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5CFD-9C56-C6F1-B2EC-E2B584E2D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Thanks for your attention!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FF255-EDD8-34F0-9995-DA4B269C4E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Picture 4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B85F028-AA3C-B34A-F311-2911F0C4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53" y="5115738"/>
            <a:ext cx="1335293" cy="16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9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nimal figure, clipart, cartoon, art&#10;&#10;Description automatically generated">
            <a:extLst>
              <a:ext uri="{FF2B5EF4-FFF2-40B4-BE49-F238E27FC236}">
                <a16:creationId xmlns:a16="http://schemas.microsoft.com/office/drawing/2014/main" id="{EA30ADA0-73EC-AA39-790D-EF14C028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59" y="23242"/>
            <a:ext cx="478471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AAB14-554D-8F1D-A41D-E25B5BFC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A36B5-ADF5-6B01-BDEA-C109A710E3B2}"/>
              </a:ext>
            </a:extLst>
          </p:cNvPr>
          <p:cNvSpPr txBox="1">
            <a:spLocks noChangeAspect="1"/>
          </p:cNvSpPr>
          <p:nvPr/>
        </p:nvSpPr>
        <p:spPr>
          <a:xfrm>
            <a:off x="838200" y="1690688"/>
            <a:ext cx="25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1656A2-5D23-8EBB-F7CB-A7FE0AF1A1F1}"/>
              </a:ext>
            </a:extLst>
          </p:cNvPr>
          <p:cNvSpPr>
            <a:spLocks noChangeAspect="1"/>
          </p:cNvSpPr>
          <p:nvPr/>
        </p:nvSpPr>
        <p:spPr>
          <a:xfrm>
            <a:off x="8372409" y="4096965"/>
            <a:ext cx="364105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4DD35-8EB9-D521-79B0-72B09869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D8C45-4DB9-9A65-C1C6-20A7B425991C}"/>
              </a:ext>
            </a:extLst>
          </p:cNvPr>
          <p:cNvSpPr txBox="1"/>
          <p:nvPr/>
        </p:nvSpPr>
        <p:spPr>
          <a:xfrm>
            <a:off x="9090039" y="6006834"/>
            <a:ext cx="2880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>
                <a:solidFill>
                  <a:schemeClr val="bg2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Heart image is </a:t>
            </a:r>
          </a:p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Designed by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macrovector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/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Freepik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. </a:t>
            </a:r>
            <a:endParaRPr lang="en-ES" sz="1200" dirty="0">
              <a:solidFill>
                <a:schemeClr val="bg1">
                  <a:lumMod val="75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0B6C0E-0525-86C0-72D6-84D2DAC7F88C}"/>
              </a:ext>
            </a:extLst>
          </p:cNvPr>
          <p:cNvCxnSpPr>
            <a:cxnSpLocks/>
          </p:cNvCxnSpPr>
          <p:nvPr/>
        </p:nvCxnSpPr>
        <p:spPr>
          <a:xfrm>
            <a:off x="3600000" y="180000"/>
            <a:ext cx="0" cy="65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4700800-CDF1-93CB-89E1-8D8FE31C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25799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 figure, clipart, cartoon, art&#10;&#10;Description automatically generated">
            <a:extLst>
              <a:ext uri="{FF2B5EF4-FFF2-40B4-BE49-F238E27FC236}">
                <a16:creationId xmlns:a16="http://schemas.microsoft.com/office/drawing/2014/main" id="{2B4EB6A0-1231-F814-0508-F0DC7DBDC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59" y="23242"/>
            <a:ext cx="478471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AAB14-554D-8F1D-A41D-E25B5BFC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Arial" panose="020B0604020202020204" pitchFamily="34" charset="0"/>
                <a:cs typeface="Arial" panose="020B0604020202020204" pitchFamily="34" charset="0"/>
              </a:rPr>
              <a:t>What is atherosclerosis?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9C5354-DA00-B8CC-2A43-E82D75A4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31" y="4203519"/>
            <a:ext cx="5040000" cy="160892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7BB608-AF71-E189-6E15-050C19D6CF89}"/>
              </a:ext>
            </a:extLst>
          </p:cNvPr>
          <p:cNvSpPr txBox="1"/>
          <p:nvPr/>
        </p:nvSpPr>
        <p:spPr>
          <a:xfrm>
            <a:off x="277130" y="2587957"/>
            <a:ext cx="30147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b="1" i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Atherosclerotic Plaque </a:t>
            </a:r>
            <a:r>
              <a:rPr lang="en-ES" sz="1400" dirty="0">
                <a:latin typeface="Arial" panose="020B0604020202020204" pitchFamily="34" charset="0"/>
                <a:cs typeface="Arial" panose="020B0604020202020204" pitchFamily="34" charset="0"/>
              </a:rPr>
              <a:t>build-up</a:t>
            </a:r>
          </a:p>
        </p:txBody>
      </p:sp>
      <p:pic>
        <p:nvPicPr>
          <p:cNvPr id="25" name="Picture 24" descr="A yellow and red circle with a hole&#10;&#10;Description automatically generated with low confidence">
            <a:extLst>
              <a:ext uri="{FF2B5EF4-FFF2-40B4-BE49-F238E27FC236}">
                <a16:creationId xmlns:a16="http://schemas.microsoft.com/office/drawing/2014/main" id="{2FB0C915-BF63-8146-640F-8AC4D0A0A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294" y="1444891"/>
            <a:ext cx="2286131" cy="228613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8DE8192-3C01-3E7B-3A33-FB69CCD82030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784485" y="3203510"/>
            <a:ext cx="843083" cy="1537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802B53D-A411-619E-ACA3-6B023C0C50E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3291839" y="2113415"/>
            <a:ext cx="1540553" cy="782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57A0F-10FA-67C9-0604-CB562936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9F603B-0072-D95E-06E9-D95A0264779C}"/>
              </a:ext>
            </a:extLst>
          </p:cNvPr>
          <p:cNvSpPr>
            <a:spLocks noChangeAspect="1"/>
          </p:cNvSpPr>
          <p:nvPr/>
        </p:nvSpPr>
        <p:spPr>
          <a:xfrm>
            <a:off x="8372409" y="4096965"/>
            <a:ext cx="364105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3391D-2508-C26E-9F28-EF7B75F2031D}"/>
              </a:ext>
            </a:extLst>
          </p:cNvPr>
          <p:cNvSpPr/>
          <p:nvPr/>
        </p:nvSpPr>
        <p:spPr>
          <a:xfrm>
            <a:off x="2466930" y="3929449"/>
            <a:ext cx="321275" cy="1882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scene3d>
            <a:camera prst="orthographicFront">
              <a:rot lat="20699998" lon="18299985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157EDD6-7B93-6743-A99A-059C107C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79463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yellow and red circle with a hole&#10;&#10;Description automatically generated with low confidence">
            <a:extLst>
              <a:ext uri="{FF2B5EF4-FFF2-40B4-BE49-F238E27FC236}">
                <a16:creationId xmlns:a16="http://schemas.microsoft.com/office/drawing/2014/main" id="{2FB0C915-BF63-8146-640F-8AC4D0A0A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34" y="1373480"/>
            <a:ext cx="2286131" cy="22861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D0FEC-5DA0-A489-2556-66199B193A00}"/>
              </a:ext>
            </a:extLst>
          </p:cNvPr>
          <p:cNvCxnSpPr>
            <a:cxnSpLocks/>
            <a:stCxn id="25" idx="1"/>
            <a:endCxn id="6" idx="3"/>
          </p:cNvCxnSpPr>
          <p:nvPr/>
        </p:nvCxnSpPr>
        <p:spPr>
          <a:xfrm flipH="1">
            <a:off x="4146677" y="2516546"/>
            <a:ext cx="806257" cy="1173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56121C-A245-E8E8-BF36-609D6C01D29E}"/>
              </a:ext>
            </a:extLst>
          </p:cNvPr>
          <p:cNvSpPr txBox="1"/>
          <p:nvPr/>
        </p:nvSpPr>
        <p:spPr>
          <a:xfrm>
            <a:off x="500180" y="5625569"/>
            <a:ext cx="3980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i="1" dirty="0"/>
              <a:t>Stable</a:t>
            </a:r>
            <a:r>
              <a:rPr lang="en-ES" sz="2400" dirty="0"/>
              <a:t> (</a:t>
            </a:r>
            <a:r>
              <a:rPr lang="en-ES" sz="2400" dirty="0">
                <a:solidFill>
                  <a:schemeClr val="accent2"/>
                </a:solidFill>
              </a:rPr>
              <a:t>low </a:t>
            </a:r>
            <a:r>
              <a:rPr lang="en-ES" sz="2400" dirty="0"/>
              <a:t>risk of </a:t>
            </a:r>
            <a:r>
              <a:rPr lang="en-ES" sz="2400" b="1" i="1" dirty="0">
                <a:solidFill>
                  <a:srgbClr val="FF0000"/>
                </a:solidFill>
              </a:rPr>
              <a:t>rupture</a:t>
            </a:r>
            <a:r>
              <a:rPr lang="en-ES" sz="2400" dirty="0"/>
              <a:t>)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FF08BC5-7D46-5108-8EEA-95231C35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Example: </a:t>
            </a:r>
            <a:r>
              <a:rPr lang="en-ES" sz="3600" dirty="0"/>
              <a:t>Stable VS Unstable plaque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49B744-36DC-D7EC-95A2-14E5502D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BCD51-52F0-52BE-60DC-469F3573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pic>
        <p:nvPicPr>
          <p:cNvPr id="6" name="Picture 5" descr="A picture containing circle, closeup, mold, Petri dish&#10;&#10;Description automatically generated">
            <a:extLst>
              <a:ext uri="{FF2B5EF4-FFF2-40B4-BE49-F238E27FC236}">
                <a16:creationId xmlns:a16="http://schemas.microsoft.com/office/drawing/2014/main" id="{4F1DDCBA-B082-118F-478E-A8A6364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2" y="1817331"/>
            <a:ext cx="3542345" cy="374573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B7A271B-9039-E637-DEB7-D57AA49228B4}"/>
              </a:ext>
            </a:extLst>
          </p:cNvPr>
          <p:cNvGrpSpPr/>
          <p:nvPr/>
        </p:nvGrpSpPr>
        <p:grpSpPr>
          <a:xfrm>
            <a:off x="7239065" y="1819064"/>
            <a:ext cx="4952935" cy="4268169"/>
            <a:chOff x="7239065" y="1819064"/>
            <a:chExt cx="4952935" cy="4268169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E1A9180-9363-84E0-CDE2-D7A811204C2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7239065" y="2476006"/>
              <a:ext cx="596208" cy="12150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AF81CB-D1D7-271A-8B43-C8584217393F}"/>
                </a:ext>
              </a:extLst>
            </p:cNvPr>
            <p:cNvSpPr txBox="1"/>
            <p:nvPr/>
          </p:nvSpPr>
          <p:spPr>
            <a:xfrm>
              <a:off x="7684642" y="5625568"/>
              <a:ext cx="45073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i="1" dirty="0"/>
                <a:t>Unstable</a:t>
              </a:r>
              <a:r>
                <a:rPr lang="en-ES" sz="2400" dirty="0"/>
                <a:t> (</a:t>
              </a:r>
              <a:r>
                <a:rPr lang="en-ES" sz="2400" dirty="0">
                  <a:solidFill>
                    <a:srgbClr val="FF0000"/>
                  </a:solidFill>
                </a:rPr>
                <a:t>high</a:t>
              </a:r>
              <a:r>
                <a:rPr lang="en-ES" sz="2400" dirty="0"/>
                <a:t> risk of </a:t>
              </a:r>
              <a:r>
                <a:rPr lang="en-ES" sz="2400" b="1" i="1" dirty="0">
                  <a:solidFill>
                    <a:srgbClr val="FF0000"/>
                  </a:solidFill>
                </a:rPr>
                <a:t>rupture</a:t>
              </a:r>
              <a:r>
                <a:rPr lang="en-ES" sz="2400" dirty="0"/>
                <a:t>)</a:t>
              </a:r>
            </a:p>
          </p:txBody>
        </p:sp>
        <p:pic>
          <p:nvPicPr>
            <p:cNvPr id="10" name="Picture 9" descr="A picture containing sketch, art&#10;&#10;Description automatically generated">
              <a:extLst>
                <a:ext uri="{FF2B5EF4-FFF2-40B4-BE49-F238E27FC236}">
                  <a16:creationId xmlns:a16="http://schemas.microsoft.com/office/drawing/2014/main" id="{2FE10E4F-6233-14D3-90DF-1D106BD12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5273" y="1819064"/>
              <a:ext cx="3752395" cy="37440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95CEBE-89A1-7BC5-FDAD-86773E09F094}"/>
              </a:ext>
            </a:extLst>
          </p:cNvPr>
          <p:cNvSpPr txBox="1"/>
          <p:nvPr/>
        </p:nvSpPr>
        <p:spPr>
          <a:xfrm rot="16200000">
            <a:off x="-1295349" y="3536308"/>
            <a:ext cx="3379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Fan et al., 2014)</a:t>
            </a:r>
            <a:endParaRPr lang="en-E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9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D3251-F621-07A7-7ABD-2275EE0DE3AB}"/>
              </a:ext>
            </a:extLst>
          </p:cNvPr>
          <p:cNvSpPr txBox="1">
            <a:spLocks/>
          </p:cNvSpPr>
          <p:nvPr/>
        </p:nvSpPr>
        <p:spPr>
          <a:xfrm>
            <a:off x="3749374" y="2090797"/>
            <a:ext cx="8280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GB" sz="2000" dirty="0"/>
              <a:t>Can we provide a </a:t>
            </a:r>
            <a:r>
              <a:rPr lang="en-GB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tool</a:t>
            </a:r>
            <a:r>
              <a:rPr lang="en-GB" sz="2400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GB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to support</a:t>
            </a:r>
            <a:r>
              <a:rPr lang="en-GB" sz="2400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GB" sz="2000" dirty="0"/>
              <a:t>clinicians' </a:t>
            </a:r>
            <a:r>
              <a:rPr lang="en-GB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decision-making</a:t>
            </a:r>
            <a:r>
              <a:rPr lang="en-GB" sz="2000" dirty="0"/>
              <a:t> process for atherosclerosis?</a:t>
            </a:r>
            <a:endParaRPr lang="en-E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3247D-7B49-1D3E-967E-70FDC050E0C5}"/>
              </a:ext>
            </a:extLst>
          </p:cNvPr>
          <p:cNvSpPr txBox="1">
            <a:spLocks noChangeAspect="1"/>
          </p:cNvSpPr>
          <p:nvPr/>
        </p:nvSpPr>
        <p:spPr>
          <a:xfrm>
            <a:off x="3929374" y="724500"/>
            <a:ext cx="7920000" cy="108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b="1" dirty="0"/>
              <a:t>Cardiovascular diseases </a:t>
            </a:r>
            <a:r>
              <a:rPr lang="en-GB" sz="2000" dirty="0"/>
              <a:t>are expected to </a:t>
            </a:r>
            <a:r>
              <a:rPr lang="en-GB" sz="2000" b="1" dirty="0"/>
              <a:t>increase</a:t>
            </a:r>
            <a:r>
              <a:rPr lang="en-GB" sz="2000" dirty="0"/>
              <a:t> in the future.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b="1" dirty="0"/>
              <a:t>Atherosclerosis</a:t>
            </a:r>
            <a:r>
              <a:rPr lang="en-GB" sz="2000" dirty="0"/>
              <a:t> is the most common </a:t>
            </a:r>
            <a:r>
              <a:rPr lang="en-GB" sz="2000" b="1" dirty="0"/>
              <a:t>cause</a:t>
            </a:r>
            <a:r>
              <a:rPr lang="en-GB" sz="2000" dirty="0"/>
              <a:t> of a </a:t>
            </a:r>
            <a:r>
              <a:rPr lang="en-GB" sz="2000" b="1" dirty="0"/>
              <a:t>heart attack</a:t>
            </a:r>
            <a:r>
              <a:rPr lang="en-GB" sz="2000" dirty="0"/>
              <a:t>.</a:t>
            </a:r>
            <a:endParaRPr lang="en-ES" sz="2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54849-9210-69FA-15DA-89859759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B715A-F4C8-2D3B-7422-9010E3452C86}"/>
              </a:ext>
            </a:extLst>
          </p:cNvPr>
          <p:cNvSpPr txBox="1"/>
          <p:nvPr/>
        </p:nvSpPr>
        <p:spPr>
          <a:xfrm>
            <a:off x="3634042" y="3820634"/>
            <a:ext cx="847700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ES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Modelling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ES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Patient-specific high fidelity Finite Element </a:t>
            </a:r>
            <a:r>
              <a:rPr lang="en-ES" sz="2000" dirty="0"/>
              <a:t>(FE) </a:t>
            </a:r>
            <a:r>
              <a:rPr lang="en-ES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solver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017C4C-1F5C-131B-0858-F08C20F1E112}"/>
              </a:ext>
            </a:extLst>
          </p:cNvPr>
          <p:cNvCxnSpPr>
            <a:cxnSpLocks/>
          </p:cNvCxnSpPr>
          <p:nvPr/>
        </p:nvCxnSpPr>
        <p:spPr>
          <a:xfrm>
            <a:off x="3600000" y="180000"/>
            <a:ext cx="0" cy="65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C6F358-52B7-C939-24CD-F87AFEDED55B}"/>
              </a:ext>
            </a:extLst>
          </p:cNvPr>
          <p:cNvSpPr txBox="1">
            <a:spLocks noChangeAspect="1"/>
          </p:cNvSpPr>
          <p:nvPr/>
        </p:nvSpPr>
        <p:spPr>
          <a:xfrm>
            <a:off x="838200" y="1690688"/>
            <a:ext cx="25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F643B-7740-6F1C-A20C-2A095FC9451E}"/>
              </a:ext>
            </a:extLst>
          </p:cNvPr>
          <p:cNvSpPr txBox="1"/>
          <p:nvPr/>
        </p:nvSpPr>
        <p:spPr>
          <a:xfrm>
            <a:off x="3634042" y="3416643"/>
            <a:ext cx="8280000" cy="399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ES" sz="2000" dirty="0"/>
              <a:t>Segmentation of Medical Images</a:t>
            </a:r>
          </a:p>
          <a:p>
            <a:endParaRPr lang="en-E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CEFB9-42F4-E9C0-8348-A353119805C7}"/>
              </a:ext>
            </a:extLst>
          </p:cNvPr>
          <p:cNvSpPr txBox="1"/>
          <p:nvPr/>
        </p:nvSpPr>
        <p:spPr>
          <a:xfrm>
            <a:off x="3634042" y="4663988"/>
            <a:ext cx="828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ES" sz="2000" dirty="0"/>
              <a:t>Reduced Order Model (ROM)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7FCBFF3-A098-0F3C-15F6-EE8AC14D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F4983-D33F-920B-673F-CEBCC7E2D102}"/>
              </a:ext>
            </a:extLst>
          </p:cNvPr>
          <p:cNvSpPr txBox="1"/>
          <p:nvPr/>
        </p:nvSpPr>
        <p:spPr>
          <a:xfrm>
            <a:off x="3929374" y="5710019"/>
            <a:ext cx="76762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 err="1"/>
              <a:t>Gahima</a:t>
            </a:r>
            <a:r>
              <a:rPr lang="en-GB" sz="1200" dirty="0"/>
              <a:t>, S., </a:t>
            </a:r>
            <a:r>
              <a:rPr lang="en-GB" sz="1200" dirty="0" err="1"/>
              <a:t>Díez</a:t>
            </a:r>
            <a:r>
              <a:rPr lang="en-GB" sz="1200" dirty="0"/>
              <a:t>, P., </a:t>
            </a:r>
            <a:r>
              <a:rPr lang="en-GB" sz="1200" dirty="0" err="1"/>
              <a:t>Stefanati</a:t>
            </a:r>
            <a:r>
              <a:rPr lang="en-GB" sz="1200" dirty="0"/>
              <a:t>, M., Rodríguez </a:t>
            </a:r>
            <a:r>
              <a:rPr lang="en-GB" sz="1200" dirty="0" err="1"/>
              <a:t>Matas</a:t>
            </a:r>
            <a:r>
              <a:rPr lang="en-GB" sz="1200" dirty="0"/>
              <a:t>, J. F., &amp; García-González, A. (2023). </a:t>
            </a:r>
          </a:p>
          <a:p>
            <a:r>
              <a:rPr lang="en-GB" sz="1200" dirty="0"/>
              <a:t>An Unfitted Method with Elastic Bed Boundary Conditions for the Analysis of Heterogeneous Arterial Sections. </a:t>
            </a:r>
          </a:p>
          <a:p>
            <a:r>
              <a:rPr lang="en-GB" sz="1200" i="1" dirty="0"/>
              <a:t>Mathematics</a:t>
            </a:r>
            <a:r>
              <a:rPr lang="en-GB" sz="1200" dirty="0"/>
              <a:t>, </a:t>
            </a:r>
            <a:r>
              <a:rPr lang="en-GB" sz="1200" i="1" dirty="0"/>
              <a:t>11</a:t>
            </a:r>
            <a:r>
              <a:rPr lang="en-GB" sz="1200" dirty="0"/>
              <a:t>(7), 1748. https://</a:t>
            </a:r>
            <a:r>
              <a:rPr lang="en-GB" sz="1200" dirty="0" err="1"/>
              <a:t>doi.org</a:t>
            </a:r>
            <a:r>
              <a:rPr lang="en-GB" sz="1200" dirty="0"/>
              <a:t>/10.3390/math11071748</a:t>
            </a:r>
          </a:p>
        </p:txBody>
      </p:sp>
    </p:spTree>
    <p:extLst>
      <p:ext uri="{BB962C8B-B14F-4D97-AF65-F5344CB8AC3E}">
        <p14:creationId xmlns:p14="http://schemas.microsoft.com/office/powerpoint/2010/main" val="392426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4" grpId="0"/>
      <p:bldP spid="14" grpId="1"/>
      <p:bldP spid="16" grpId="0"/>
      <p:bldP spid="16" grpId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1FBC127C-40AA-494F-862E-ACCE85FA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5231"/>
            <a:ext cx="4469756" cy="3482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9DF79-A2F3-BF92-C55E-75FF3D1A60BD}"/>
              </a:ext>
            </a:extLst>
          </p:cNvPr>
          <p:cNvSpPr txBox="1"/>
          <p:nvPr/>
        </p:nvSpPr>
        <p:spPr>
          <a:xfrm>
            <a:off x="838200" y="1690688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B8FF5-DC91-BD2D-BDA4-8B37CC03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F6163-1014-01E1-B4B3-52531E2225C8}"/>
              </a:ext>
            </a:extLst>
          </p:cNvPr>
          <p:cNvCxnSpPr>
            <a:cxnSpLocks/>
          </p:cNvCxnSpPr>
          <p:nvPr/>
        </p:nvCxnSpPr>
        <p:spPr>
          <a:xfrm>
            <a:off x="3600000" y="180000"/>
            <a:ext cx="0" cy="324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0EA5C9E-D5EC-B0C0-184F-58E15D05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9" y="180632"/>
            <a:ext cx="8279983" cy="1325563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ES" dirty="0"/>
              <a:t>Problem Statement </a:t>
            </a:r>
            <a:r>
              <a:rPr lang="en-ES" sz="3600" dirty="0"/>
              <a:t>– 2D linear elasticity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AA87F-1E21-A797-F1FC-32BACF887F6C}"/>
                  </a:ext>
                </a:extLst>
              </p:cNvPr>
              <p:cNvSpPr txBox="1"/>
              <p:nvPr/>
            </p:nvSpPr>
            <p:spPr>
              <a:xfrm>
                <a:off x="3763772" y="1528207"/>
                <a:ext cx="8280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sz="20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ES" sz="2000" dirty="0"/>
                  <a:t> represent the </a:t>
                </a:r>
                <a:r>
                  <a:rPr lang="en-ES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coronary artery section </a:t>
                </a:r>
                <a:r>
                  <a:rPr lang="en-ES" sz="2000" dirty="0"/>
                  <a:t>with </a:t>
                </a:r>
                <a14:m>
                  <m:oMath xmlns:m="http://schemas.openxmlformats.org/officeDocument/2006/math">
                    <m:r>
                      <a:rPr lang="en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ES" sz="2000" dirty="0"/>
                  <a:t>                         </a:t>
                </a:r>
              </a:p>
              <a:p>
                <a:r>
                  <a:rPr lang="en-ES" sz="2000" dirty="0"/>
                  <a:t>Find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ES" sz="2000" i="1" dirty="0"/>
                  <a:t> </a:t>
                </a:r>
                <a:r>
                  <a:rPr lang="en-ES" sz="2000" dirty="0"/>
                  <a:t>such that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AA87F-1E21-A797-F1FC-32BACF887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772" y="1528207"/>
                <a:ext cx="8280000" cy="707886"/>
              </a:xfrm>
              <a:prstGeom prst="rect">
                <a:avLst/>
              </a:prstGeom>
              <a:blipFill>
                <a:blip r:embed="rId3"/>
                <a:stretch>
                  <a:fillRect l="-766" t="-5263" b="-1403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979FF8-CC3D-79DF-EE11-CF47E2B72D02}"/>
                  </a:ext>
                </a:extLst>
              </p:cNvPr>
              <p:cNvSpPr txBox="1"/>
              <p:nvPr/>
            </p:nvSpPr>
            <p:spPr>
              <a:xfrm>
                <a:off x="6532172" y="2663674"/>
                <a:ext cx="2743200" cy="12003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acc>
                        <m:accPr>
                          <m:chr m:val="̂"/>
                          <m:ctrlPr>
                            <a:rPr lang="es-E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es-E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s-E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979FF8-CC3D-79DF-EE11-CF47E2B72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172" y="2663674"/>
                <a:ext cx="274320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6FED01-C9C1-B30C-D5F8-59AE570E0678}"/>
                  </a:ext>
                </a:extLst>
              </p:cNvPr>
              <p:cNvSpPr txBox="1"/>
              <p:nvPr/>
            </p:nvSpPr>
            <p:spPr>
              <a:xfrm>
                <a:off x="4469756" y="4226895"/>
                <a:ext cx="3960000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GB" sz="2000" dirty="0"/>
              </a:p>
              <a:p>
                <a:r>
                  <a:rPr lang="en-GB" sz="2000" dirty="0"/>
                  <a:t>- 𝝈 : stress tensor.</a:t>
                </a:r>
              </a:p>
              <a:p>
                <a:r>
                  <a:rPr lang="en-GB" sz="20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acc>
                  </m:oMath>
                </a14:m>
                <a:r>
                  <a:rPr lang="en-GB" sz="2000" dirty="0"/>
                  <a:t> : outer unit normal.</a:t>
                </a:r>
              </a:p>
              <a:p>
                <a:r>
                  <a:rPr lang="en-GB" sz="2000" dirty="0"/>
                  <a:t>- 𝑝 : pressure.</a:t>
                </a:r>
              </a:p>
              <a:p>
                <a:r>
                  <a:rPr lang="en-GB" sz="2000" dirty="0"/>
                  <a:t>- 𝛼 : elastic bed coefficient.</a:t>
                </a:r>
                <a:endParaRPr lang="en-E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6FED01-C9C1-B30C-D5F8-59AE570E0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756" y="4226895"/>
                <a:ext cx="3960000" cy="1631216"/>
              </a:xfrm>
              <a:prstGeom prst="rect">
                <a:avLst/>
              </a:prstGeom>
              <a:blipFill>
                <a:blip r:embed="rId5"/>
                <a:stretch>
                  <a:fillRect l="-1278" b="-538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4765EDB-D315-C5D3-F19F-E830209771F2}"/>
              </a:ext>
            </a:extLst>
          </p:cNvPr>
          <p:cNvSpPr txBox="1"/>
          <p:nvPr/>
        </p:nvSpPr>
        <p:spPr>
          <a:xfrm>
            <a:off x="8481870" y="4350005"/>
            <a:ext cx="3561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Assumptions: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Piecewise homogeneous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Quasi-static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Robin condition</a:t>
            </a:r>
            <a:endParaRPr lang="en-ES" sz="2000" b="1" dirty="0">
              <a:ln>
                <a:solidFill>
                  <a:srgbClr val="FF0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FC7E6AB-BCC5-D937-8EB9-2A38B4EA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61275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759C5171-701F-620D-5232-FF96C6896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312" y="1812875"/>
            <a:ext cx="6028475" cy="46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ACC5E-FCB2-F765-7D51-F047DD6B38A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ES" dirty="0"/>
              <a:t>Modeling </a:t>
            </a:r>
            <a:r>
              <a:rPr lang="en-ES" sz="3600" dirty="0"/>
              <a:t>- Robin boundary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03E80-4290-18F9-412B-B57D50521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131" y="1860507"/>
                <a:ext cx="5792400" cy="4495843"/>
              </a:xfrm>
            </p:spPr>
            <p:txBody>
              <a:bodyPr>
                <a:noAutofit/>
              </a:bodyPr>
              <a:lstStyle/>
              <a:p>
                <a:r>
                  <a:rPr lang="en-GB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Standard</a:t>
                </a:r>
                <a:r>
                  <a:rPr lang="en-GB" sz="2000" dirty="0"/>
                  <a:t> approach: </a:t>
                </a:r>
                <a:r>
                  <a:rPr lang="en-GB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isostatic Dirichlet </a:t>
                </a:r>
                <a:r>
                  <a:rPr lang="en-GB" sz="2000" dirty="0"/>
                  <a:t>(BC)</a:t>
                </a:r>
              </a:p>
              <a:p>
                <a:r>
                  <a:rPr lang="en-GB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Introducing a Robin BC</a:t>
                </a:r>
                <a:r>
                  <a:rPr lang="en-GB" sz="2000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 </a:t>
                </a:r>
                <a:r>
                  <a:rPr lang="en-GB" sz="20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l-GR" sz="2000" dirty="0"/>
                  <a:t> </a:t>
                </a:r>
                <a:r>
                  <a:rPr lang="en-GB" sz="2000" dirty="0"/>
                  <a:t>using an </a:t>
                </a:r>
                <a:r>
                  <a:rPr lang="en-GB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elastic bed coefficient</a:t>
                </a:r>
                <a:r>
                  <a:rPr lang="en-GB" sz="2000" dirty="0"/>
                  <a:t> 𝛼</a:t>
                </a:r>
                <a:endParaRPr lang="es-E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000" dirty="0"/>
                  <a:t>𝛼 </a:t>
                </a:r>
                <a:r>
                  <a:rPr lang="en-GB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accounts for </a:t>
                </a:r>
                <a:r>
                  <a:rPr lang="en-GB" sz="2000" dirty="0"/>
                  <a:t>the material properties of </a:t>
                </a:r>
                <a:r>
                  <a:rPr lang="en-GB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the surrounding medium </a:t>
                </a:r>
                <a:r>
                  <a:rPr lang="en-GB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𝑒𝑚𝑏</m:t>
                        </m:r>
                      </m:sub>
                    </m:sSub>
                  </m:oMath>
                </a14:m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𝑒𝑚𝑏</m:t>
                        </m:r>
                      </m:sub>
                    </m:sSub>
                  </m:oMath>
                </a14:m>
                <a:r>
                  <a:rPr lang="en-GB" sz="2000" dirty="0"/>
                  <a:t>).</a:t>
                </a:r>
                <a:endParaRPr lang="en-ES" sz="2000" dirty="0"/>
              </a:p>
              <a:p>
                <a:r>
                  <a:rPr lang="en-GB" sz="2000" dirty="0"/>
                  <a:t>Idealized case (</a:t>
                </a:r>
                <a:r>
                  <a:rPr lang="en-GB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annulus</a:t>
                </a:r>
                <a:r>
                  <a:rPr lang="en-GB" sz="2000" dirty="0"/>
                  <a:t>):</a:t>
                </a:r>
              </a:p>
              <a:p>
                <a:endParaRPr lang="en-GB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𝑒𝑚𝑏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𝑒𝑚𝑏</m:t>
                              </m:r>
                            </m:sub>
                          </m:s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03E80-4290-18F9-412B-B57D50521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131" y="1860507"/>
                <a:ext cx="5792400" cy="4495843"/>
              </a:xfrm>
              <a:blipFill>
                <a:blip r:embed="rId3"/>
                <a:stretch>
                  <a:fillRect l="-875" t="-1127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1E202-219C-5C11-78FA-B8CB2D23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6 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0B1580D-39C0-059E-DFD1-6A0A77BC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pic>
        <p:nvPicPr>
          <p:cNvPr id="7" name="Picture 6" descr="A picture containing circle, clock, astronomy&#10;&#10;Description automatically generated">
            <a:extLst>
              <a:ext uri="{FF2B5EF4-FFF2-40B4-BE49-F238E27FC236}">
                <a16:creationId xmlns:a16="http://schemas.microsoft.com/office/drawing/2014/main" id="{7EE37009-E149-A44A-8955-C1FB72C7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550" y="1858684"/>
            <a:ext cx="4318000" cy="4292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CDD85F-9476-7109-495E-4E6659ECD97A}"/>
              </a:ext>
            </a:extLst>
          </p:cNvPr>
          <p:cNvSpPr txBox="1"/>
          <p:nvPr/>
        </p:nvSpPr>
        <p:spPr>
          <a:xfrm>
            <a:off x="7514305" y="4835583"/>
            <a:ext cx="3090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Physically meaningful </a:t>
            </a:r>
            <a:r>
              <a:rPr lang="en-GB" dirty="0"/>
              <a:t>and </a:t>
            </a:r>
            <a:r>
              <a:rPr lang="en-GB" b="1" dirty="0"/>
              <a:t>flexible</a:t>
            </a:r>
            <a:r>
              <a:rPr lang="en-GB" dirty="0"/>
              <a:t> boundary condition.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52396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C2E1F-B6FA-B1EE-00F1-FFECED3C2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FBF6C-B51C-946E-59C0-A0ADEDD1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7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8526578-DB9E-82B7-7268-0F22FDD5A49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ES" dirty="0"/>
              <a:t>Patient-specific </a:t>
            </a:r>
            <a:r>
              <a:rPr lang="en-ES" sz="3600" dirty="0"/>
              <a:t>– high fidelity FE solver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DB8A2-62C7-2C63-0D83-05697F3B012C}"/>
              </a:ext>
            </a:extLst>
          </p:cNvPr>
          <p:cNvSpPr txBox="1"/>
          <p:nvPr/>
        </p:nvSpPr>
        <p:spPr>
          <a:xfrm>
            <a:off x="990600" y="2160727"/>
            <a:ext cx="105155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Geometries are </a:t>
            </a:r>
            <a:r>
              <a:rPr lang="en-GB" sz="20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segmented from medical images</a:t>
            </a:r>
            <a:r>
              <a:rPr lang="en-GB" sz="2000" dirty="0"/>
              <a:t>.</a:t>
            </a:r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Many</a:t>
            </a:r>
            <a:r>
              <a:rPr lang="en-GB" sz="2000" dirty="0"/>
              <a:t> </a:t>
            </a:r>
            <a:r>
              <a:rPr lang="en-GB" sz="2000" b="1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geometrical configurations</a:t>
            </a:r>
            <a:r>
              <a:rPr lang="en-GB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An </a:t>
            </a:r>
            <a:r>
              <a:rPr lang="en-GB" sz="2000" b="1" dirty="0"/>
              <a:t>unfitted approach </a:t>
            </a:r>
            <a:r>
              <a:rPr lang="en-GB" sz="2000" dirty="0"/>
              <a:t>is capable of handling different geometries and can be easily integrated with image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 require a </a:t>
            </a:r>
            <a:r>
              <a:rPr lang="en-GB" sz="2000" b="1" dirty="0"/>
              <a:t>method to describe the geometry</a:t>
            </a:r>
            <a:r>
              <a:rPr lang="en-GB" sz="2000" dirty="0"/>
              <a:t>.</a:t>
            </a:r>
            <a:endParaRPr lang="en-ES" sz="2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93AF92-C890-20ED-349C-10E6BCCFDC65}"/>
              </a:ext>
            </a:extLst>
          </p:cNvPr>
          <p:cNvGrpSpPr/>
          <p:nvPr/>
        </p:nvGrpSpPr>
        <p:grpSpPr>
          <a:xfrm>
            <a:off x="990600" y="4620373"/>
            <a:ext cx="6367916" cy="1920367"/>
            <a:chOff x="990600" y="4620373"/>
            <a:chExt cx="6367916" cy="19203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9B4513-3B56-85C3-68A9-8E1812957E12}"/>
                </a:ext>
              </a:extLst>
            </p:cNvPr>
            <p:cNvGrpSpPr/>
            <p:nvPr/>
          </p:nvGrpSpPr>
          <p:grpSpPr>
            <a:xfrm>
              <a:off x="990600" y="4620373"/>
              <a:ext cx="6367916" cy="1440000"/>
              <a:chOff x="1285174" y="4441044"/>
              <a:chExt cx="6367916" cy="1440000"/>
            </a:xfrm>
          </p:grpSpPr>
          <p:pic>
            <p:nvPicPr>
              <p:cNvPr id="14" name="Picture 13" descr="Logo&#10;&#10;Description automatically generated">
                <a:extLst>
                  <a:ext uri="{FF2B5EF4-FFF2-40B4-BE49-F238E27FC236}">
                    <a16:creationId xmlns:a16="http://schemas.microsoft.com/office/drawing/2014/main" id="{A455D862-0E14-40B9-C0E2-803C5C5C1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5174" y="4441044"/>
                <a:ext cx="1386818" cy="1440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462AE221-1BBA-96E6-5C22-168794FE2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4441044"/>
                <a:ext cx="1557090" cy="1440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Picture 15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996BF55F-CA9B-8809-AA62-42F153B19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1678" y="4441044"/>
                <a:ext cx="1460225" cy="1440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" name="Picture 16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D58FB18B-D714-1429-80AB-7D192FC3C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8781" y="4441044"/>
                <a:ext cx="1353352" cy="14400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A885A2-6002-097E-AFE8-9DC25318B207}"/>
                </a:ext>
              </a:extLst>
            </p:cNvPr>
            <p:cNvSpPr txBox="1"/>
            <p:nvPr/>
          </p:nvSpPr>
          <p:spPr>
            <a:xfrm>
              <a:off x="2640185" y="6202186"/>
              <a:ext cx="3188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G</a:t>
              </a:r>
              <a:r>
                <a:rPr lang="en-ES" sz="1600" dirty="0"/>
                <a:t>eometrical configurations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7D4E74-D778-BBFA-6991-F07920EED2B8}"/>
              </a:ext>
            </a:extLst>
          </p:cNvPr>
          <p:cNvGrpSpPr/>
          <p:nvPr/>
        </p:nvGrpSpPr>
        <p:grpSpPr>
          <a:xfrm>
            <a:off x="8153400" y="4620373"/>
            <a:ext cx="3203469" cy="2133983"/>
            <a:chOff x="8153400" y="4620373"/>
            <a:chExt cx="3203469" cy="21339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C1BB2B-95A6-9E24-80E6-185FAF972A15}"/>
                </a:ext>
              </a:extLst>
            </p:cNvPr>
            <p:cNvGrpSpPr/>
            <p:nvPr/>
          </p:nvGrpSpPr>
          <p:grpSpPr>
            <a:xfrm>
              <a:off x="8153400" y="4620373"/>
              <a:ext cx="2863402" cy="1440000"/>
              <a:chOff x="4675563" y="4506077"/>
              <a:chExt cx="2863402" cy="1440000"/>
            </a:xfrm>
          </p:grpSpPr>
          <p:pic>
            <p:nvPicPr>
              <p:cNvPr id="20" name="Picture 19" descr="A close-up of an ultras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8DBBF231-E4E0-F4C2-E569-BD7B8ECCA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5563" y="4506077"/>
                <a:ext cx="1303291" cy="1440000"/>
              </a:xfrm>
              <a:prstGeom prst="rect">
                <a:avLst/>
              </a:prstGeom>
            </p:spPr>
          </p:pic>
          <p:pic>
            <p:nvPicPr>
              <p:cNvPr id="22" name="Picture 21" descr="A close-up of an ultras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936A062-623E-8B83-34AC-61EC718F8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8399" y="4506077"/>
                <a:ext cx="1290566" cy="1440000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91552-9491-DC76-AF29-2E702B90C596}"/>
                </a:ext>
              </a:extLst>
            </p:cNvPr>
            <p:cNvSpPr txBox="1"/>
            <p:nvPr/>
          </p:nvSpPr>
          <p:spPr>
            <a:xfrm>
              <a:off x="8168826" y="6200358"/>
              <a:ext cx="31880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Medical </a:t>
              </a:r>
              <a:r>
                <a:rPr lang="es-ES" sz="1600" dirty="0" err="1"/>
                <a:t>images</a:t>
              </a:r>
              <a:r>
                <a:rPr lang="es-ES" sz="1600" dirty="0"/>
                <a:t> </a:t>
              </a:r>
            </a:p>
            <a:p>
              <a:pPr algn="ctr"/>
              <a:r>
                <a:rPr lang="es-ES" sz="14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GB" sz="1400" dirty="0" err="1">
                  <a:solidFill>
                    <a:schemeClr val="bg2">
                      <a:lumMod val="50000"/>
                    </a:schemeClr>
                  </a:solidFill>
                </a:rPr>
                <a:t>Costopoulos</a:t>
              </a:r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 et al., 2017)</a:t>
              </a:r>
              <a:endParaRPr lang="en-E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4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olorfulness, graphics, graphic design, creativity&#10;&#10;Description automatically generated">
            <a:extLst>
              <a:ext uri="{FF2B5EF4-FFF2-40B4-BE49-F238E27FC236}">
                <a16:creationId xmlns:a16="http://schemas.microsoft.com/office/drawing/2014/main" id="{74FCB408-A593-F5C5-5B1D-D46F6B481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84" y="2785136"/>
            <a:ext cx="4943489" cy="3707617"/>
          </a:xfrm>
          <a:prstGeom prst="rect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F09EC-E506-4898-615B-50DA85FF3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00369"/>
                <a:ext cx="10515600" cy="1325563"/>
              </a:xfrm>
            </p:spPr>
            <p:txBody>
              <a:bodyPr>
                <a:noAutofit/>
              </a:bodyPr>
              <a:lstStyle/>
              <a:p>
                <a:r>
                  <a:rPr lang="en-GB" sz="2000" dirty="0"/>
                  <a:t>The </a:t>
                </a:r>
                <a:r>
                  <a:rPr lang="en-GB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description</a:t>
                </a:r>
                <a:r>
                  <a:rPr lang="en-GB" sz="2000" dirty="0"/>
                  <a:t> of the domain of interest </a:t>
                </a:r>
                <a:r>
                  <a:rPr lang="en-ES" sz="20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ES" sz="2000" dirty="0"/>
                  <a:t>) </a:t>
                </a:r>
                <a:r>
                  <a:rPr lang="en-GB" sz="2000" dirty="0"/>
                  <a:t>is given </a:t>
                </a:r>
                <a:r>
                  <a:rPr lang="en-GB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with respect to a background domain</a:t>
                </a:r>
                <a:r>
                  <a:rPr lang="en-GB" sz="2000" dirty="0"/>
                  <a:t> </a:t>
                </a:r>
                <a:r>
                  <a:rPr lang="en-ES" sz="20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E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ES" sz="2000" dirty="0"/>
                  <a:t>)</a:t>
                </a:r>
              </a:p>
              <a:p>
                <a:r>
                  <a:rPr lang="en-ES" sz="2000" dirty="0"/>
                  <a:t>Typically, </a:t>
                </a:r>
                <a:r>
                  <a:rPr lang="en-GB" sz="2000" dirty="0"/>
                  <a:t>these functions are defined using a </a:t>
                </a:r>
                <a:r>
                  <a:rPr lang="en-GB" sz="2000" b="1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distance function</a:t>
                </a:r>
                <a:r>
                  <a:rPr lang="en-GB" sz="2000" dirty="0">
                    <a:ln>
                      <a:solidFill>
                        <a:srgbClr val="FF0000"/>
                      </a:solidFill>
                    </a:ln>
                    <a:solidFill>
                      <a:srgbClr val="FFC000"/>
                    </a:solidFill>
                  </a:rPr>
                  <a:t> </a:t>
                </a:r>
                <a:r>
                  <a:rPr lang="en-GB" sz="2000" b="1" dirty="0"/>
                  <a:t>from an interface</a:t>
                </a:r>
                <a:r>
                  <a:rPr lang="en-GB" sz="2000" dirty="0"/>
                  <a:t>, which may not be simply connected.</a:t>
                </a:r>
                <a:endParaRPr lang="en-ES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F09EC-E506-4898-615B-50DA85FF3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00369"/>
                <a:ext cx="10515600" cy="1325563"/>
              </a:xfrm>
              <a:blipFill>
                <a:blip r:embed="rId3"/>
                <a:stretch>
                  <a:fillRect l="-603" t="-4717" b="-7547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6290D-5169-2C99-094F-1D3BEEAA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A2C2F-3A10-3C8C-2AF6-CB9D483D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ES" dirty="0"/>
              <a:t>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757ED3-1F23-9AF0-8264-264E6AB07C1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ES" dirty="0"/>
              <a:t>Level Set -</a:t>
            </a:r>
            <a:r>
              <a:rPr lang="en-ES" sz="3600" dirty="0"/>
              <a:t> description of the geometry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9733EB-CD80-D8EB-E9FA-A9289C2AC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73" y="3183208"/>
            <a:ext cx="6034427" cy="29114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BE9F2B-5B39-A800-A90C-8F2D3BFB8FF3}"/>
              </a:ext>
            </a:extLst>
          </p:cNvPr>
          <p:cNvSpPr/>
          <p:nvPr/>
        </p:nvSpPr>
        <p:spPr>
          <a:xfrm rot="19674704">
            <a:off x="1797248" y="3683333"/>
            <a:ext cx="2492981" cy="281054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scene3d>
            <a:camera prst="orthographicFront">
              <a:rot lat="18899995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F42DFD-767E-8C81-979D-546B84284294}"/>
                  </a:ext>
                </a:extLst>
              </p:cNvPr>
              <p:cNvSpPr txBox="1"/>
              <p:nvPr/>
            </p:nvSpPr>
            <p:spPr>
              <a:xfrm>
                <a:off x="2279879" y="6123421"/>
                <a:ext cx="72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E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F42DFD-767E-8C81-979D-546B84284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879" y="6123421"/>
                <a:ext cx="720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70B2EC5A-A0DC-E3FA-E519-806609F01078}"/>
              </a:ext>
            </a:extLst>
          </p:cNvPr>
          <p:cNvSpPr>
            <a:spLocks noChangeAspect="1"/>
          </p:cNvSpPr>
          <p:nvPr/>
        </p:nvSpPr>
        <p:spPr>
          <a:xfrm rot="3227677">
            <a:off x="2323739" y="4341564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189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C9F3CE-5E22-0175-A0C4-0E72CDA53C25}"/>
                  </a:ext>
                </a:extLst>
              </p:cNvPr>
              <p:cNvSpPr txBox="1"/>
              <p:nvPr/>
            </p:nvSpPr>
            <p:spPr>
              <a:xfrm>
                <a:off x="2863353" y="5305479"/>
                <a:ext cx="720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E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/>
                      </m:sSup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C9F3CE-5E22-0175-A0C4-0E72CDA5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353" y="5305479"/>
                <a:ext cx="720000" cy="392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30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7440</TotalTime>
  <Words>726</Words>
  <Application>Microsoft Macintosh PowerPoint</Application>
  <PresentationFormat>Widescreen</PresentationFormat>
  <Paragraphs>130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Helvetica Neue Thin</vt:lpstr>
      <vt:lpstr>Wingdings</vt:lpstr>
      <vt:lpstr>Office Theme</vt:lpstr>
      <vt:lpstr>Towards patient-specific modeling of Atherosclerotic Arterial Sections</vt:lpstr>
      <vt:lpstr>Overview</vt:lpstr>
      <vt:lpstr>What is atherosclerosis?</vt:lpstr>
      <vt:lpstr>Example: Stable VS Unstable plaque</vt:lpstr>
      <vt:lpstr>PowerPoint Presentation</vt:lpstr>
      <vt:lpstr>Problem Statement – 2D linear elasticity</vt:lpstr>
      <vt:lpstr>Modeling - Robin boundary condition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 Gahima</dc:creator>
  <cp:lastModifiedBy>Stephan Gahima</cp:lastModifiedBy>
  <cp:revision>165</cp:revision>
  <dcterms:created xsi:type="dcterms:W3CDTF">2023-06-08T11:38:26Z</dcterms:created>
  <dcterms:modified xsi:type="dcterms:W3CDTF">2023-06-20T13:51:17Z</dcterms:modified>
</cp:coreProperties>
</file>